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3" r:id="rId3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6" Type="http://schemas.openxmlformats.org/officeDocument/2006/relationships/slide" Target="slides/slide2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A12ADCE-6AD8-4410-A025-0EF28E76BC95}"/>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476501E3-4BC4-436D-8148-25430A1189AD}"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51266" name="Rectangle 2">
            <a:extLst>
              <a:ext uri="{FF2B5EF4-FFF2-40B4-BE49-F238E27FC236}">
                <a16:creationId xmlns:a16="http://schemas.microsoft.com/office/drawing/2014/main" id="{993FE107-8DA9-6341-8276-03AEE2A4321F}"/>
              </a:ext>
            </a:extLst>
          </p:cNvPr>
          <p:cNvSpPr>
            <a:spLocks noChangeArrowheads="1" noTextEdit="1"/>
          </p:cNvSpPr>
          <p:nvPr>
            <p:ph type="sldImg"/>
          </p:nvPr>
        </p:nvSpPr>
        <p:spPr>
          <a:xfrm>
            <a:off x="1158875" y="681038"/>
            <a:ext cx="4540250" cy="3405187"/>
          </a:xfrm>
          <a:ln/>
        </p:spPr>
      </p:sp>
      <p:sp>
        <p:nvSpPr>
          <p:cNvPr id="651267" name="Rectangle 3">
            <a:extLst>
              <a:ext uri="{FF2B5EF4-FFF2-40B4-BE49-F238E27FC236}">
                <a16:creationId xmlns:a16="http://schemas.microsoft.com/office/drawing/2014/main" id="{77B55145-92ED-E714-0E05-D4B4C477A683}"/>
              </a:ext>
            </a:extLst>
          </p:cNvPr>
          <p:cNvSpPr>
            <a:spLocks noGrp="1" noChangeArrowheads="1"/>
          </p:cNvSpPr>
          <p:nvPr>
            <p:ph type="body" idx="1"/>
          </p:nvPr>
        </p:nvSpPr>
        <p:spPr>
          <a:xfrm>
            <a:off x="914400" y="4311650"/>
            <a:ext cx="5029200" cy="4084638"/>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5.xml"/><Relationship Id="rId2" Type="http://schemas.openxmlformats.org/officeDocument/2006/relationships/notesSlide" Target="../notesSlides/notesSlide90.xml"/><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392.jpeg"/><Relationship Id="rId8" Type="http://schemas.openxmlformats.org/officeDocument/2006/relationships/image" Target="../media/image393.png"/><Relationship Id="rId9" Type="http://schemas.openxmlformats.org/officeDocument/2006/relationships/image" Target="../media/image394.png"/></Relationships>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A66FE79-C63E-0809-989D-796F9D260FF1}"/>
              </a:ext>
            </a:extLst>
          </p:cNvPr>
          <p:cNvSpPr>
            <a:spLocks noGrp="1"/>
          </p:cNvSpPr>
          <p:nvPr>
            <p:ph type="sldNum" sz="quarter" idx="10"/>
          </p:nvPr>
        </p:nvSpPr>
        <p:spPr>
          <a:xfrm>
            <a:off x="350520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B56AD9-A1BF-46EF-AD9E-D964BDD47F25}"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650242" name="Rectangle 2">
            <a:extLst>
              <a:ext uri="{FF2B5EF4-FFF2-40B4-BE49-F238E27FC236}">
                <a16:creationId xmlns:a16="http://schemas.microsoft.com/office/drawing/2014/main" id="{A8FECDBA-F1DB-C89C-6DB6-12507CD4C72E}"/>
              </a:ext>
            </a:extLst>
          </p:cNvPr>
          <p:cNvSpPr>
            <a:spLocks noGrp="1" noChangeArrowheads="1"/>
          </p:cNvSpPr>
          <p:nvPr>
            <p:ph type="title"/>
          </p:nvPr>
        </p:nvSpPr>
        <p:spPr>
          <a:xfrm>
            <a:off x="685800" y="82550"/>
            <a:ext cx="7772400" cy="838200"/>
          </a:xfrm>
        </p:spPr>
        <p:txBody>
          <a:bodyPr/>
          <a:lstStyle/>
          <a:p>
            <a:r>
              <a:rPr lang="en-US" altLang="zh-CN" sz="3200">
                <a:solidFill>
                  <a:schemeClr val="tx1"/>
                </a:solidFill>
                <a:ea typeface="宋体" panose="02010600030101010101" pitchFamily="2" charset="-122"/>
              </a:rPr>
              <a:t>Climate Outlook Products</a:t>
            </a:r>
          </a:p>
        </p:txBody>
      </p:sp>
      <p:sp>
        <p:nvSpPr>
          <p:cNvPr id="650243" name="Rectangle 3">
            <a:extLst>
              <a:ext uri="{FF2B5EF4-FFF2-40B4-BE49-F238E27FC236}">
                <a16:creationId xmlns:a16="http://schemas.microsoft.com/office/drawing/2014/main" id="{085BBA7D-B9FE-FABA-3C1D-54DBF4515E26}"/>
              </a:ext>
            </a:extLst>
          </p:cNvPr>
          <p:cNvSpPr>
            <a:spLocks noGrp="1" noChangeArrowheads="1"/>
          </p:cNvSpPr>
          <p:nvPr>
            <p:ph type="body" idx="1"/>
          </p:nvPr>
        </p:nvSpPr>
        <p:spPr>
          <a:xfrm>
            <a:off x="609600" y="990600"/>
            <a:ext cx="5486400" cy="4181475"/>
          </a:xfrm>
        </p:spPr>
        <p:txBody>
          <a:bodyPr/>
          <a:lstStyle/>
          <a:p>
            <a:pPr>
              <a:lnSpc>
                <a:spcPct val="80000"/>
              </a:lnSpc>
              <a:spcAft>
                <a:spcPct val="20000"/>
              </a:spcAft>
              <a:buFont typeface="Arial" panose="020B0604020202020204" pitchFamily="34" charset="0"/>
              <a:buNone/>
            </a:pPr>
            <a:r>
              <a:rPr lang="en-US" altLang="zh-CN" sz="4000" b="1">
                <a:solidFill>
                  <a:schemeClr val="accent2"/>
                </a:solidFill>
                <a:ea typeface="宋体" panose="02010600030101010101" pitchFamily="2" charset="-122"/>
              </a:rPr>
              <a:t>   </a:t>
            </a:r>
            <a:r>
              <a:rPr lang="en-US" altLang="zh-CN" sz="2400" b="1">
                <a:solidFill>
                  <a:schemeClr val="accent2"/>
                </a:solidFill>
                <a:ea typeface="宋体" panose="02010600030101010101" pitchFamily="2" charset="-122"/>
              </a:rPr>
              <a:t>Focus on week-2 to                 seasonal-to-interannual</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6-10 Day &amp; 8-14 Day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Day 3-14 Hazards Assessments                                  (US, Global Tropics)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&amp; Seasonal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Drought Outlook                                                                                                       </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Hurricane Outlooks                                                                   (Atlantic and Eastern Pacific)</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ENSO Prediction</a:t>
            </a:r>
          </a:p>
          <a:p>
            <a:pPr>
              <a:lnSpc>
                <a:spcPct val="80000"/>
              </a:lnSpc>
              <a:spcAft>
                <a:spcPct val="20000"/>
              </a:spcAft>
              <a:buFont typeface="Arial" panose="020B0604020202020204" pitchFamily="34" charset="0"/>
              <a:buChar char=""/>
            </a:pPr>
            <a:endParaRPr lang="en-US" altLang="zh-CN" sz="2400" b="1" i="1">
              <a:solidFill>
                <a:schemeClr val="accent2"/>
              </a:solidFill>
              <a:ea typeface="宋体" panose="02010600030101010101" pitchFamily="2" charset="-122"/>
            </a:endParaRPr>
          </a:p>
        </p:txBody>
      </p:sp>
      <p:sp>
        <p:nvSpPr>
          <p:cNvPr id="650244" name="Rectangle 4">
            <a:extLst>
              <a:ext uri="{FF2B5EF4-FFF2-40B4-BE49-F238E27FC236}">
                <a16:creationId xmlns:a16="http://schemas.microsoft.com/office/drawing/2014/main" id="{2059E1BD-1360-3869-EAA7-3DBA03708E70}"/>
              </a:ext>
            </a:extLst>
          </p:cNvPr>
          <p:cNvSpPr>
            <a:spLocks noChangeArrowheads="1"/>
          </p:cNvSpPr>
          <p:nvPr/>
        </p:nvSpPr>
        <p:spPr bwMode="auto">
          <a:xfrm>
            <a:off x="271463" y="5384800"/>
            <a:ext cx="8383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recognize that we need to do more than T &amp; P – and in 	particular – more climate-weather type products, more 	variables.  What do users need?</a:t>
            </a:r>
          </a:p>
        </p:txBody>
      </p:sp>
      <p:pic>
        <p:nvPicPr>
          <p:cNvPr id="650245" name="Picture 5">
            <a:extLst>
              <a:ext uri="{FF2B5EF4-FFF2-40B4-BE49-F238E27FC236}">
                <a16:creationId xmlns:a16="http://schemas.microsoft.com/office/drawing/2014/main" id="{C4CBE638-5946-9C67-9A02-9BD825EC1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220"/>
          <a:stretch>
            <a:fillRect/>
          </a:stretch>
        </p:blipFill>
        <p:spPr bwMode="auto">
          <a:xfrm>
            <a:off x="6303963" y="1052513"/>
            <a:ext cx="1249362"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6" name="Picture 6">
            <a:extLst>
              <a:ext uri="{FF2B5EF4-FFF2-40B4-BE49-F238E27FC236}">
                <a16:creationId xmlns:a16="http://schemas.microsoft.com/office/drawing/2014/main" id="{A2E66FD1-B113-0879-69A1-519BF524E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55" t="2942" r="3636" b="8824"/>
          <a:stretch>
            <a:fillRect/>
          </a:stretch>
        </p:blipFill>
        <p:spPr bwMode="auto">
          <a:xfrm>
            <a:off x="7626350" y="1420813"/>
            <a:ext cx="1222375"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7" name="Picture 7">
            <a:extLst>
              <a:ext uri="{FF2B5EF4-FFF2-40B4-BE49-F238E27FC236}">
                <a16:creationId xmlns:a16="http://schemas.microsoft.com/office/drawing/2014/main" id="{81963624-DED7-307A-7BE0-C2E93BE6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2378075"/>
            <a:ext cx="1192213" cy="1012825"/>
          </a:xfrm>
          <a:prstGeom prst="rect">
            <a:avLst/>
          </a:prstGeom>
          <a:noFill/>
          <a:extLst>
            <a:ext uri="{909E8E84-426E-40DD-AFC4-6F175D3DCCD1}">
              <a14:hiddenFill xmlns:a14="http://schemas.microsoft.com/office/drawing/2010/main">
                <a:solidFill>
                  <a:srgbClr val="FFFFFF"/>
                </a:solidFill>
              </a14:hiddenFill>
            </a:ext>
          </a:extLst>
        </p:spPr>
      </p:pic>
      <p:pic>
        <p:nvPicPr>
          <p:cNvPr id="650248" name="Picture 8" descr="NOAA image of NOAA’s 2007 Atlantic hurricane season update.">
            <a:hlinkClick r:id="rId6"/>
            <a:extLst>
              <a:ext uri="{FF2B5EF4-FFF2-40B4-BE49-F238E27FC236}">
                <a16:creationId xmlns:a16="http://schemas.microsoft.com/office/drawing/2014/main" id="{F2F25B62-681C-20E8-A031-F29E2BF7F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363" y="3467100"/>
            <a:ext cx="1204912" cy="903288"/>
          </a:xfrm>
          <a:prstGeom prst="rect">
            <a:avLst/>
          </a:prstGeom>
          <a:noFill/>
          <a:extLst>
            <a:ext uri="{909E8E84-426E-40DD-AFC4-6F175D3DCCD1}">
              <a14:hiddenFill xmlns:a14="http://schemas.microsoft.com/office/drawing/2010/main">
                <a:solidFill>
                  <a:srgbClr val="FFFFFF"/>
                </a:solidFill>
              </a14:hiddenFill>
            </a:ext>
          </a:extLst>
        </p:spPr>
      </p:pic>
      <p:pic>
        <p:nvPicPr>
          <p:cNvPr id="650249" name="Picture 9">
            <a:extLst>
              <a:ext uri="{FF2B5EF4-FFF2-40B4-BE49-F238E27FC236}">
                <a16:creationId xmlns:a16="http://schemas.microsoft.com/office/drawing/2014/main" id="{2E034B21-D881-F59C-369E-15DEDF247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9724"/>
          <a:stretch>
            <a:fillRect/>
          </a:stretch>
        </p:blipFill>
        <p:spPr bwMode="auto">
          <a:xfrm>
            <a:off x="6294438" y="2625725"/>
            <a:ext cx="1239837"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0" name="Picture 10">
            <a:extLst>
              <a:ext uri="{FF2B5EF4-FFF2-40B4-BE49-F238E27FC236}">
                <a16:creationId xmlns:a16="http://schemas.microsoft.com/office/drawing/2014/main" id="{1731FA4F-A385-49F2-6D52-F95C3FDFF9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9549"/>
          <a:stretch>
            <a:fillRect/>
          </a:stretch>
        </p:blipFill>
        <p:spPr bwMode="auto">
          <a:xfrm>
            <a:off x="6330950" y="3727450"/>
            <a:ext cx="1198563"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